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Default Extension="wav" ContentType="audio/wav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5" r:id="rId1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72" y="-22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16.wav>
</file>

<file path=ppt/media/audio17.wav>
</file>

<file path=ppt/media/audio18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pn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07F59F25-381D-4B29-9E77-EBA583DD7AB8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9BD8CA6-44BB-470D-9B0C-D964BF94D0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3FB820F9-AF61-4B18-B1D2-76A5D513B958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3379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6A22BACC-4352-4732-BEBC-A390767A5F8F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562D788-83E9-4296-B1C6-BD2B2ED28979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US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77FCDAB3-9A92-4D49-B4BA-B5CD69EBD23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/>
          </a:p>
        </p:txBody>
      </p:sp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BA25DDDA-645D-4804-AFD7-9A7F8586E1BD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/>
          </a:p>
        </p:txBody>
      </p:sp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CD63F80-8EC3-4AD2-8C7F-7715D69A3075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/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F7E992C0-4A3A-4404-A30C-E20A7B7463F7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US"/>
          </a:p>
        </p:txBody>
      </p:sp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460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B90A8A5-DAD9-4581-8357-AA4AED0E57B2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74AC3E3A-9F03-4F3C-9D99-2BA61F961585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017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CA41F81-A493-4D6B-A8A5-DB2F1C0C7802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5FBB4694-26AB-4DEB-9067-7704C2D9535F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CAF48FC-BEA1-482E-8930-90B395377A0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215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4BFAB03-6423-4147-90B5-5E573FCA6D01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9FDC205-22A5-4D82-A2DF-8B9B174E5881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2560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B6B0301-0E07-40FF-BCB9-705B902B711C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0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D02EB64A-5C09-4D1D-B4C2-7A6F98E5AF48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8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296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24D7BA8C-A685-4645-BD2F-9CFDA45574A2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6BA7D795-8114-40D4-9DB8-696A0DAB129B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878560-2730-4921-849B-ADF826E823FB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C6447D-C69A-4338-A5DC-D1F46A2E76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238E9D-37AF-4DF7-86A6-AFE94FCB353F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7D1D7-7A84-4D17-B35C-59877200BC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95968F-16D1-40A4-8DF6-F21D4A435EE9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FA8FA3-7F3C-47E6-A650-F4275E9E5C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9F23CD-1964-439D-AD62-9741CCAE0171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AC5708-FF16-41BB-BED6-D65290405F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9219CE-97F9-4D8F-8AF2-13A9F841714C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5F8538-71E8-4ECE-9F20-83B6680DD1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201E9E-902D-4D62-A0DA-962151752523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C9F3A-4BF2-4D75-BF13-E3AC9976ED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AB4A9D-F2DD-4836-8176-DF4CD1F0072C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3B7643-5AC2-40A3-AA3A-2C16C5D1EE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FC4E2F-C57A-411E-BF80-418EE446FBA2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1874A-9383-40DB-B3E0-6BF6C7BB44B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B05D2E-D1E9-4318-9B59-E7CC4BAA8777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592C8E-7A78-46E5-BFBC-234EFBE077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167078-A05F-48A3-8E1B-47F648D4B50A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56A136-8B5E-465A-8C36-B544E1824A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C7F05C-1422-44E4-B17D-5D594FE40521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82927E-C051-4CEE-BC6F-FE859A007F2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CBE3493-7ADF-487A-8009-14B3A1D4A764}" type="datetimeFigureOut">
              <a:rPr lang="en-US"/>
              <a:pPr>
                <a:defRPr/>
              </a:pPr>
              <a:t>1/20/2009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AA5A7FD-5680-442D-88FB-7AB0816B3B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0.wav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math.ucsd.edu/~crypto/cgi-bin/monty1?0" TargetMode="External"/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1.wav"/><Relationship Id="rId6" Type="http://schemas.openxmlformats.org/officeDocument/2006/relationships/hyperlink" Target="http://math.ucsd.edu/~crypto/cgi-bin/monty1?2" TargetMode="External"/><Relationship Id="rId11" Type="http://schemas.openxmlformats.org/officeDocument/2006/relationships/image" Target="../media/image1.png"/><Relationship Id="rId5" Type="http://schemas.openxmlformats.org/officeDocument/2006/relationships/image" Target="../media/image2.jpeg"/><Relationship Id="rId10" Type="http://schemas.openxmlformats.org/officeDocument/2006/relationships/hyperlink" Target="http://math.ucsd.edu/~crypto/Monty/monty.html" TargetMode="External"/><Relationship Id="rId4" Type="http://schemas.openxmlformats.org/officeDocument/2006/relationships/hyperlink" Target="http://math.ucsd.edu/~crypto/cgi-bin/monty1?1" TargetMode="External"/><Relationship Id="rId9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math.ucsd.edu/~crypto/cgi-bin/monty1?0" TargetMode="External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2.wav"/><Relationship Id="rId6" Type="http://schemas.openxmlformats.org/officeDocument/2006/relationships/hyperlink" Target="http://math.ucsd.edu/~crypto/cgi-bin/monty1?2" TargetMode="External"/><Relationship Id="rId11" Type="http://schemas.openxmlformats.org/officeDocument/2006/relationships/image" Target="../media/image1.png"/><Relationship Id="rId5" Type="http://schemas.openxmlformats.org/officeDocument/2006/relationships/image" Target="../media/image2.jpeg"/><Relationship Id="rId10" Type="http://schemas.openxmlformats.org/officeDocument/2006/relationships/hyperlink" Target="http://math.ucsd.edu/~crypto/Monty/monty.html" TargetMode="External"/><Relationship Id="rId4" Type="http://schemas.openxmlformats.org/officeDocument/2006/relationships/hyperlink" Target="http://math.ucsd.edu/~crypto/cgi-bin/monty1?1" TargetMode="External"/><Relationship Id="rId9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notesSlide" Target="../notesSlides/notesSlide13.xml"/><Relationship Id="rId7" Type="http://schemas.openxmlformats.org/officeDocument/2006/relationships/hyperlink" Target="http://math.ucsd.edu/~crypto/cgi-bin/monty2?0+12901" TargetMode="Externa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3.wav"/><Relationship Id="rId6" Type="http://schemas.openxmlformats.org/officeDocument/2006/relationships/image" Target="../media/image5.jpeg"/><Relationship Id="rId5" Type="http://schemas.openxmlformats.org/officeDocument/2006/relationships/image" Target="../media/image2.jpeg"/><Relationship Id="rId10" Type="http://schemas.openxmlformats.org/officeDocument/2006/relationships/image" Target="../media/image1.png"/><Relationship Id="rId4" Type="http://schemas.openxmlformats.org/officeDocument/2006/relationships/hyperlink" Target="http://math.ucsd.edu/~crypto/cgi-bin/monty2?1+12901" TargetMode="External"/><Relationship Id="rId9" Type="http://schemas.openxmlformats.org/officeDocument/2006/relationships/hyperlink" Target="http://math.ucsd.edu/~crypto/Monty/monty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audio14.wav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5.wav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6.wav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7.wav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8.wa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wav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3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4.wa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5.wa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6.wa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7.wav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8.wav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9.wa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Using answer set programming for knowledge representation and reasoning: future directions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91000"/>
            <a:ext cx="6400800" cy="17526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err="1" smtClean="0"/>
              <a:t>Chitta</a:t>
            </a:r>
            <a:r>
              <a:rPr lang="en-US" dirty="0" smtClean="0"/>
              <a:t> </a:t>
            </a:r>
            <a:r>
              <a:rPr lang="en-US" dirty="0" err="1" smtClean="0"/>
              <a:t>Baral</a:t>
            </a:r>
            <a:endParaRPr lang="en-US" dirty="0" smtClean="0"/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US" dirty="0" smtClean="0"/>
              <a:t>Arizona State University</a:t>
            </a:r>
            <a:endParaRPr lang="en-US" dirty="0"/>
          </a:p>
        </p:txBody>
      </p:sp>
      <p:pic>
        <p:nvPicPr>
          <p:cNvPr id="7" name="~PP1717.WAV">
            <a:hlinkClick r:id="" action="ppaction://media"/>
          </p:cNvPr>
          <p:cNvPicPr>
            <a:picLocks noRot="1" noChangeAspect="1"/>
          </p:cNvPicPr>
          <p:nvPr>
            <a:wavAudioFile r:embed="rId1" name="~PP1717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1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Possible worlds</a:t>
            </a: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T1</a:t>
            </a:r>
          </a:p>
          <a:p>
            <a:pPr lvl="1">
              <a:buFont typeface="Arial" charset="0"/>
              <a:buNone/>
            </a:pPr>
            <a:r>
              <a:rPr lang="en-US" smtClean="0"/>
              <a:t>a : {1, 2, 3}    </a:t>
            </a:r>
            <a:r>
              <a:rPr lang="en-US" sz="2400" smtClean="0">
                <a:solidFill>
                  <a:srgbClr val="00B0F0"/>
                </a:solidFill>
              </a:rPr>
              <a:t>%  a can have possible values, 1 2 and 3</a:t>
            </a:r>
          </a:p>
          <a:p>
            <a:pPr lvl="1">
              <a:buFont typeface="Arial" charset="0"/>
              <a:buNone/>
            </a:pPr>
            <a:r>
              <a:rPr lang="en-US" smtClean="0"/>
              <a:t>a = 1 </a:t>
            </a:r>
            <a:r>
              <a:rPr lang="en-US" smtClean="0">
                <a:sym typeface="Wingdings" pitchFamily="2" charset="2"/>
              </a:rPr>
              <a:t> </a:t>
            </a:r>
            <a:r>
              <a:rPr lang="en-US" b="1" smtClean="0">
                <a:sym typeface="Wingdings" pitchFamily="2" charset="2"/>
              </a:rPr>
              <a:t>not</a:t>
            </a:r>
            <a:r>
              <a:rPr lang="en-US" smtClean="0">
                <a:sym typeface="Wingdings" pitchFamily="2" charset="2"/>
              </a:rPr>
              <a:t> abnormal</a:t>
            </a:r>
          </a:p>
          <a:p>
            <a:pPr lvl="1">
              <a:buFont typeface="Arial" charset="0"/>
              <a:buNone/>
            </a:pPr>
            <a:r>
              <a:rPr lang="en-US" smtClean="0">
                <a:sym typeface="Wingdings" pitchFamily="2" charset="2"/>
              </a:rPr>
              <a:t>random(a)  abnormal</a:t>
            </a:r>
          </a:p>
          <a:p>
            <a:pPr lvl="1"/>
            <a:r>
              <a:rPr lang="en-US" smtClean="0">
                <a:sym typeface="Wingdings" pitchFamily="2" charset="2"/>
              </a:rPr>
              <a:t>T1 has one possible world: { a= 1}</a:t>
            </a:r>
            <a:endParaRPr lang="en-US" smtClean="0"/>
          </a:p>
          <a:p>
            <a:r>
              <a:rPr lang="en-US" smtClean="0"/>
              <a:t>T2 = T1 U { abnormal}</a:t>
            </a:r>
          </a:p>
          <a:p>
            <a:pPr lvl="1"/>
            <a:r>
              <a:rPr lang="en-US" smtClean="0"/>
              <a:t>T2 has three possible worlds: </a:t>
            </a:r>
          </a:p>
          <a:p>
            <a:pPr lvl="1">
              <a:buFont typeface="Arial" charset="0"/>
              <a:buNone/>
            </a:pPr>
            <a:r>
              <a:rPr lang="en-US" smtClean="0"/>
              <a:t>    {a = 1},  {a = 2}, {a = 3}</a:t>
            </a:r>
          </a:p>
        </p:txBody>
      </p:sp>
      <p:pic>
        <p:nvPicPr>
          <p:cNvPr id="4" name="~PP3794.WAV">
            <a:hlinkClick r:id="" action="ppaction://media"/>
          </p:cNvPr>
          <p:cNvPicPr>
            <a:picLocks noRot="1" noChangeAspect="1"/>
          </p:cNvPicPr>
          <p:nvPr>
            <a:wavAudioFile r:embed="rId1" name="~PP3794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66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Monty Hall problem: 3 doors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One of the doors below has a prize. I am asked to pick a door.</a:t>
            </a:r>
          </a:p>
        </p:txBody>
      </p:sp>
      <p:pic>
        <p:nvPicPr>
          <p:cNvPr id="34819" name="Picture 4" descr="Door #2">
            <a:hlinkClick r:id="rId4"/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733800" y="3124200"/>
            <a:ext cx="15525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820" name="Picture 5" descr="Door #3">
            <a:hlinkClick r:id="rId6"/>
          </p:cNvPr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096000" y="3124200"/>
            <a:ext cx="15525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821" name="Picture 6" descr="Door #1">
            <a:hlinkClick r:id="rId8"/>
          </p:cNvPr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524000" y="3124200"/>
            <a:ext cx="15525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22" name="Text Box 7"/>
          <p:cNvSpPr txBox="1">
            <a:spLocks noChangeArrowheads="1"/>
          </p:cNvSpPr>
          <p:nvPr/>
        </p:nvSpPr>
        <p:spPr bwMode="auto">
          <a:xfrm>
            <a:off x="1981200" y="5715000"/>
            <a:ext cx="532447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>
                <a:latin typeface="Times New Roman" pitchFamily="18" charset="0"/>
              </a:rPr>
              <a:t>(From </a:t>
            </a:r>
            <a:r>
              <a:rPr lang="en-US">
                <a:latin typeface="Times New Roman" pitchFamily="18" charset="0"/>
                <a:hlinkClick r:id="rId10"/>
              </a:rPr>
              <a:t>http://math.ucsd.edu/~crypto/Monty/monty.html</a:t>
            </a:r>
            <a:r>
              <a:rPr lang="en-US">
                <a:latin typeface="Times New Roman" pitchFamily="18" charset="0"/>
              </a:rPr>
              <a:t>)</a:t>
            </a:r>
          </a:p>
        </p:txBody>
      </p:sp>
      <p:pic>
        <p:nvPicPr>
          <p:cNvPr id="8" name="~PP234.WAV">
            <a:hlinkClick r:id="" action="ppaction://media"/>
          </p:cNvPr>
          <p:cNvPicPr>
            <a:picLocks noRot="1" noChangeAspect="1"/>
          </p:cNvPicPr>
          <p:nvPr>
            <a:wavAudioFile r:embed="rId1" name="~PP234.WAV"/>
          </p:nvPr>
        </p:nvPicPr>
        <p:blipFill>
          <a:blip r:embed="rId11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20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 pick door one.</a:t>
            </a:r>
          </a:p>
        </p:txBody>
      </p:sp>
      <p:sp>
        <p:nvSpPr>
          <p:cNvPr id="3686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endParaRPr lang="en-US" smtClean="0"/>
          </a:p>
        </p:txBody>
      </p:sp>
      <p:pic>
        <p:nvPicPr>
          <p:cNvPr id="36867" name="Picture 4" descr="Door #2">
            <a:hlinkClick r:id="rId4"/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733800" y="3124200"/>
            <a:ext cx="15525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868" name="Picture 5" descr="Door #3">
            <a:hlinkClick r:id="rId6"/>
          </p:cNvPr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096000" y="3124200"/>
            <a:ext cx="15525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869" name="Picture 6" descr="Door #1">
            <a:hlinkClick r:id="rId8"/>
          </p:cNvPr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524000" y="3124200"/>
            <a:ext cx="15525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870" name="Line 7"/>
          <p:cNvSpPr>
            <a:spLocks noChangeShapeType="1"/>
          </p:cNvSpPr>
          <p:nvPr/>
        </p:nvSpPr>
        <p:spPr bwMode="auto">
          <a:xfrm>
            <a:off x="685800" y="42672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6871" name="Text Box 8"/>
          <p:cNvSpPr txBox="1">
            <a:spLocks noChangeArrowheads="1"/>
          </p:cNvSpPr>
          <p:nvPr/>
        </p:nvSpPr>
        <p:spPr bwMode="auto">
          <a:xfrm>
            <a:off x="1828800" y="5638800"/>
            <a:ext cx="538162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>
                <a:latin typeface="Times New Roman" pitchFamily="18" charset="0"/>
              </a:rPr>
              <a:t>(From </a:t>
            </a:r>
            <a:r>
              <a:rPr lang="en-US">
                <a:latin typeface="Times New Roman" pitchFamily="18" charset="0"/>
                <a:hlinkClick r:id="rId10"/>
              </a:rPr>
              <a:t>http://math.ucsd.edu/~crypto/Monty/monty.html</a:t>
            </a:r>
            <a:r>
              <a:rPr lang="en-US">
                <a:latin typeface="Times New Roman" pitchFamily="18" charset="0"/>
              </a:rPr>
              <a:t>) </a:t>
            </a:r>
            <a:br>
              <a:rPr lang="en-US">
                <a:latin typeface="Times New Roman" pitchFamily="18" charset="0"/>
              </a:rPr>
            </a:br>
            <a:endParaRPr lang="en-US">
              <a:latin typeface="Times New Roman" pitchFamily="18" charset="0"/>
            </a:endParaRPr>
          </a:p>
        </p:txBody>
      </p:sp>
      <p:pic>
        <p:nvPicPr>
          <p:cNvPr id="9" name="~PP2591.WAV">
            <a:hlinkClick r:id="" action="ppaction://media"/>
          </p:cNvPr>
          <p:cNvPicPr>
            <a:picLocks noRot="1" noChangeAspect="1"/>
          </p:cNvPicPr>
          <p:nvPr>
            <a:wavAudioFile r:embed="rId1" name="~PP2591.WAV"/>
          </p:nvPr>
        </p:nvPicPr>
        <p:blipFill>
          <a:blip r:embed="rId11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6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After I pick door 1 …</a:t>
            </a:r>
          </a:p>
        </p:txBody>
      </p:sp>
      <p:sp>
        <p:nvSpPr>
          <p:cNvPr id="3891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O4 -- </a:t>
            </a:r>
            <a:r>
              <a:rPr lang="en-US" u="sng" smtClean="0"/>
              <a:t>Monty opens door 3 and shows me a goat.</a:t>
            </a:r>
          </a:p>
          <a:p>
            <a:r>
              <a:rPr lang="en-US" smtClean="0"/>
              <a:t>Should I stay with door 1 or switch to door 2.</a:t>
            </a:r>
          </a:p>
          <a:p>
            <a:endParaRPr lang="en-US" smtClean="0"/>
          </a:p>
        </p:txBody>
      </p:sp>
      <p:pic>
        <p:nvPicPr>
          <p:cNvPr id="38915" name="Picture 4" descr="DOOR2">
            <a:hlinkClick r:id="rId4"/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733800" y="3581400"/>
            <a:ext cx="15525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916" name="Picture 5" descr="goat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019800" y="3581400"/>
            <a:ext cx="15525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8917" name="Picture 6" descr="DOOR1">
            <a:hlinkClick r:id="rId7"/>
          </p:cNvPr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143000" y="3581400"/>
            <a:ext cx="1552575" cy="248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918" name="Line 7"/>
          <p:cNvSpPr>
            <a:spLocks noChangeShapeType="1"/>
          </p:cNvSpPr>
          <p:nvPr/>
        </p:nvSpPr>
        <p:spPr bwMode="auto">
          <a:xfrm>
            <a:off x="304800" y="4648200"/>
            <a:ext cx="838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8919" name="Text Box 8"/>
          <p:cNvSpPr txBox="1">
            <a:spLocks noChangeArrowheads="1"/>
          </p:cNvSpPr>
          <p:nvPr/>
        </p:nvSpPr>
        <p:spPr bwMode="auto">
          <a:xfrm>
            <a:off x="1524000" y="6096000"/>
            <a:ext cx="5381625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>
                <a:latin typeface="Times New Roman" pitchFamily="18" charset="0"/>
              </a:rPr>
              <a:t>(From </a:t>
            </a:r>
            <a:r>
              <a:rPr lang="en-US">
                <a:latin typeface="Times New Roman" pitchFamily="18" charset="0"/>
                <a:hlinkClick r:id="rId9"/>
              </a:rPr>
              <a:t>http://math.ucsd.edu/~crypto/Monty/monty.html</a:t>
            </a:r>
            <a:r>
              <a:rPr lang="en-US">
                <a:latin typeface="Times New Roman" pitchFamily="18" charset="0"/>
              </a:rPr>
              <a:t> )</a:t>
            </a:r>
            <a:br>
              <a:rPr lang="en-US">
                <a:latin typeface="Times New Roman" pitchFamily="18" charset="0"/>
              </a:rPr>
            </a:br>
            <a:endParaRPr lang="en-US">
              <a:latin typeface="Times New Roman" pitchFamily="18" charset="0"/>
            </a:endParaRPr>
          </a:p>
        </p:txBody>
      </p:sp>
      <p:pic>
        <p:nvPicPr>
          <p:cNvPr id="9" name="~PP4077.WAV">
            <a:hlinkClick r:id="" action="ppaction://media"/>
          </p:cNvPr>
          <p:cNvPicPr>
            <a:picLocks noRot="1" noChangeAspect="1"/>
          </p:cNvPicPr>
          <p:nvPr>
            <a:wavAudioFile r:embed="rId1" name="~PP4077.WAV"/>
          </p:nvPr>
        </p:nvPicPr>
        <p:blipFill>
          <a:blip r:embed="rId10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25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3800"/>
              <a:t>The Monty Hall problem and non-trivial conditioning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 rtlCol="0">
            <a:normAutofit fontScale="92500" lnSpcReduction="20000"/>
          </a:bodyPr>
          <a:lstStyle/>
          <a:p>
            <a:pPr fontAlgn="auto">
              <a:lnSpc>
                <a:spcPct val="90000"/>
              </a:lnSpc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/>
              <a:t>Question: Does it matter if I switch? </a:t>
            </a:r>
          </a:p>
          <a:p>
            <a:pPr lvl="1" fontAlgn="auto">
              <a:lnSpc>
                <a:spcPct val="90000"/>
              </a:lnSpc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/>
              <a:t>Which unopened door has the higher probability of containing the prize?</a:t>
            </a:r>
          </a:p>
          <a:p>
            <a:pPr fontAlgn="auto">
              <a:lnSpc>
                <a:spcPct val="90000"/>
              </a:lnSpc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/>
              <a:t>The answer depends on: </a:t>
            </a:r>
            <a:endParaRPr lang="en-US" dirty="0" smtClean="0"/>
          </a:p>
          <a:p>
            <a:pPr lvl="1" fontAlgn="auto">
              <a:lnSpc>
                <a:spcPct val="90000"/>
              </a:lnSpc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>
                <a:solidFill>
                  <a:srgbClr val="FF0000"/>
                </a:solidFill>
              </a:rPr>
              <a:t>Whether </a:t>
            </a:r>
            <a:r>
              <a:rPr lang="en-US" dirty="0">
                <a:solidFill>
                  <a:srgbClr val="FF0000"/>
                </a:solidFill>
              </a:rPr>
              <a:t>Monty knew where the prize is and on purpose opened a door which has a </a:t>
            </a:r>
            <a:r>
              <a:rPr lang="en-US" dirty="0" smtClean="0">
                <a:solidFill>
                  <a:srgbClr val="FF0000"/>
                </a:solidFill>
              </a:rPr>
              <a:t>goat,  Or </a:t>
            </a:r>
          </a:p>
          <a:p>
            <a:pPr lvl="1" fontAlgn="auto">
              <a:lnSpc>
                <a:spcPct val="90000"/>
              </a:lnSpc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>
                <a:solidFill>
                  <a:srgbClr val="FF0000"/>
                </a:solidFill>
              </a:rPr>
              <a:t>he randomly opened an unopened door which happened to have a goat.</a:t>
            </a:r>
            <a:endParaRPr lang="en-US" dirty="0">
              <a:solidFill>
                <a:srgbClr val="FF0000"/>
              </a:solidFill>
            </a:endParaRPr>
          </a:p>
          <a:p>
            <a:pPr lvl="1" fontAlgn="auto">
              <a:lnSpc>
                <a:spcPct val="90000"/>
              </a:lnSpc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/>
              <a:t>If  </a:t>
            </a:r>
            <a:r>
              <a:rPr lang="en-US" dirty="0" smtClean="0"/>
              <a:t>the first case </a:t>
            </a:r>
            <a:r>
              <a:rPr lang="en-US" dirty="0"/>
              <a:t>then Switch. </a:t>
            </a:r>
          </a:p>
          <a:p>
            <a:pPr lvl="1" fontAlgn="auto">
              <a:lnSpc>
                <a:spcPct val="90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dirty="0"/>
              <a:t>     [increases probability from 1/3 to 2/3]</a:t>
            </a:r>
          </a:p>
          <a:p>
            <a:pPr lvl="1" fontAlgn="auto">
              <a:lnSpc>
                <a:spcPct val="90000"/>
              </a:lnSpc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/>
              <a:t>If </a:t>
            </a:r>
            <a:r>
              <a:rPr lang="en-US" dirty="0" smtClean="0"/>
              <a:t>the second case  it does not matter as probability </a:t>
            </a:r>
            <a:r>
              <a:rPr lang="en-US" dirty="0"/>
              <a:t>remains 1/3.</a:t>
            </a:r>
          </a:p>
          <a:p>
            <a:pPr lvl="1" fontAlgn="auto">
              <a:lnSpc>
                <a:spcPct val="90000"/>
              </a:lnSpc>
              <a:spcAft>
                <a:spcPts val="0"/>
              </a:spcAft>
              <a:buFont typeface="Arial" pitchFamily="34" charset="0"/>
              <a:buChar char="–"/>
              <a:defRPr/>
            </a:pPr>
            <a:endParaRPr lang="en-US" dirty="0"/>
          </a:p>
        </p:txBody>
      </p:sp>
      <p:pic>
        <p:nvPicPr>
          <p:cNvPr id="4" name="~PP4055.WAV">
            <a:hlinkClick r:id="" action="ppaction://media"/>
          </p:cNvPr>
          <p:cNvPicPr>
            <a:picLocks noRot="1" noChangeAspect="1"/>
          </p:cNvPicPr>
          <p:nvPr>
            <a:wavAudioFile r:embed="rId2" name="~PP4055.WAV"/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ransition advTm="39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2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2531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mtClean="0"/>
              <a:t>Representing the Monty Hall problem in P-log. </a:t>
            </a:r>
          </a:p>
        </p:txBody>
      </p:sp>
      <p:sp>
        <p:nvSpPr>
          <p:cNvPr id="4301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sz="2000" smtClean="0"/>
              <a:t>doors = {1, 2, 3}.                                </a:t>
            </a:r>
          </a:p>
          <a:p>
            <a:pPr>
              <a:lnSpc>
                <a:spcPct val="80000"/>
              </a:lnSpc>
            </a:pPr>
            <a:r>
              <a:rPr lang="en-US" sz="2000" smtClean="0"/>
              <a:t>open, selected, prize, D: doors</a:t>
            </a:r>
          </a:p>
          <a:p>
            <a:pPr>
              <a:lnSpc>
                <a:spcPct val="80000"/>
              </a:lnSpc>
            </a:pPr>
            <a:r>
              <a:rPr lang="en-US" sz="2000" smtClean="0">
                <a:solidFill>
                  <a:srgbClr val="0000FF"/>
                </a:solidFill>
              </a:rPr>
              <a:t>~can_open(D) </a:t>
            </a:r>
            <a:r>
              <a:rPr lang="en-US" sz="2000" smtClean="0">
                <a:solidFill>
                  <a:srgbClr val="0000FF"/>
                </a:solidFill>
                <a:sym typeface="Wingdings" pitchFamily="2" charset="2"/>
              </a:rPr>
              <a:t> selected = D.</a:t>
            </a:r>
          </a:p>
          <a:p>
            <a:pPr>
              <a:lnSpc>
                <a:spcPct val="80000"/>
              </a:lnSpc>
            </a:pPr>
            <a:r>
              <a:rPr lang="en-US" sz="2000" b="1" smtClean="0">
                <a:solidFill>
                  <a:srgbClr val="0000FF"/>
                </a:solidFill>
                <a:sym typeface="Wingdings" pitchFamily="2" charset="2"/>
              </a:rPr>
              <a:t>~can_open(D)  prize = D.</a:t>
            </a:r>
          </a:p>
          <a:p>
            <a:pPr>
              <a:lnSpc>
                <a:spcPct val="80000"/>
              </a:lnSpc>
            </a:pPr>
            <a:r>
              <a:rPr lang="en-US" sz="2000" smtClean="0">
                <a:solidFill>
                  <a:srgbClr val="0000FF"/>
                </a:solidFill>
                <a:sym typeface="Wingdings" pitchFamily="2" charset="2"/>
              </a:rPr>
              <a:t>can_open(D)     not ~can_open(D).</a:t>
            </a:r>
            <a:endParaRPr lang="en-US" sz="2000" b="1" baseline="-25000" smtClean="0">
              <a:solidFill>
                <a:srgbClr val="0000FF"/>
              </a:solidFill>
              <a:sym typeface="Wingdings" pitchFamily="2" charset="2"/>
            </a:endParaRPr>
          </a:p>
          <a:p>
            <a:pPr>
              <a:lnSpc>
                <a:spcPct val="80000"/>
              </a:lnSpc>
            </a:pPr>
            <a:r>
              <a:rPr lang="en-US" sz="2000" smtClean="0">
                <a:sym typeface="Wingdings" pitchFamily="2" charset="2"/>
              </a:rPr>
              <a:t>random</a:t>
            </a:r>
            <a:r>
              <a:rPr lang="en-US" sz="2000" i="1" smtClean="0">
                <a:sym typeface="Wingdings" pitchFamily="2" charset="2"/>
              </a:rPr>
              <a:t>(</a:t>
            </a:r>
            <a:r>
              <a:rPr lang="en-US" sz="2000" smtClean="0">
                <a:sym typeface="Wingdings" pitchFamily="2" charset="2"/>
              </a:rPr>
              <a:t>prize).           </a:t>
            </a:r>
          </a:p>
          <a:p>
            <a:pPr>
              <a:lnSpc>
                <a:spcPct val="80000"/>
              </a:lnSpc>
            </a:pPr>
            <a:r>
              <a:rPr lang="en-US" sz="2000" smtClean="0">
                <a:sym typeface="Wingdings" pitchFamily="2" charset="2"/>
              </a:rPr>
              <a:t>random(selected).</a:t>
            </a:r>
          </a:p>
          <a:p>
            <a:pPr>
              <a:lnSpc>
                <a:spcPct val="80000"/>
              </a:lnSpc>
            </a:pPr>
            <a:r>
              <a:rPr lang="en-US" sz="2000" smtClean="0">
                <a:solidFill>
                  <a:srgbClr val="0000FF"/>
                </a:solidFill>
                <a:sym typeface="Wingdings" pitchFamily="2" charset="2"/>
              </a:rPr>
              <a:t>random(open: {X : can_open(X)}).</a:t>
            </a:r>
          </a:p>
          <a:p>
            <a:pPr>
              <a:lnSpc>
                <a:spcPct val="80000"/>
              </a:lnSpc>
            </a:pPr>
            <a:r>
              <a:rPr lang="en-US" sz="2000" smtClean="0">
                <a:solidFill>
                  <a:schemeClr val="accent2"/>
                </a:solidFill>
                <a:sym typeface="Wingdings" pitchFamily="2" charset="2"/>
              </a:rPr>
              <a:t>pr(prize = D) = 1/3.     pr(selected = D) = 1/3.</a:t>
            </a:r>
          </a:p>
          <a:p>
            <a:pPr>
              <a:lnSpc>
                <a:spcPct val="80000"/>
              </a:lnSpc>
            </a:pPr>
            <a:r>
              <a:rPr lang="en-US" sz="2000" smtClean="0">
                <a:sym typeface="Wingdings" pitchFamily="2" charset="2"/>
              </a:rPr>
              <a:t>obs(selected = 1). obs(open = 2). obs(prize </a:t>
            </a:r>
            <a:r>
              <a:rPr lang="en-US" sz="2000" smtClean="0">
                <a:sym typeface="Symbol" pitchFamily="18" charset="2"/>
              </a:rPr>
              <a:t></a:t>
            </a:r>
            <a:r>
              <a:rPr lang="en-US" sz="2000" smtClean="0">
                <a:sym typeface="Wingdings" pitchFamily="2" charset="2"/>
              </a:rPr>
              <a:t>  2).</a:t>
            </a:r>
          </a:p>
          <a:p>
            <a:pPr>
              <a:lnSpc>
                <a:spcPct val="80000"/>
              </a:lnSpc>
            </a:pPr>
            <a:r>
              <a:rPr lang="en-US" sz="2000" smtClean="0">
                <a:sym typeface="Wingdings" pitchFamily="2" charset="2"/>
              </a:rPr>
              <a:t>P(prize = 1) =?  P(prize=3)=?</a:t>
            </a:r>
          </a:p>
          <a:p>
            <a:pPr>
              <a:lnSpc>
                <a:spcPct val="80000"/>
              </a:lnSpc>
            </a:pPr>
            <a:endParaRPr lang="en-US" sz="2000" smtClean="0"/>
          </a:p>
        </p:txBody>
      </p:sp>
      <p:pic>
        <p:nvPicPr>
          <p:cNvPr id="4" name="~PP363.WAV">
            <a:hlinkClick r:id="" action="ppaction://media"/>
          </p:cNvPr>
          <p:cNvPicPr>
            <a:picLocks noRot="1" noChangeAspect="1"/>
          </p:cNvPicPr>
          <p:nvPr>
            <a:wavAudioFile r:embed="rId1" name="~PP363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3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P-log and KR </a:t>
            </a:r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Many more P-log modeling of KR examples involving logic and probability is in the paper</a:t>
            </a:r>
          </a:p>
          <a:p>
            <a:r>
              <a:rPr lang="en-US" smtClean="0"/>
              <a:t>Latest version is in my home page</a:t>
            </a:r>
          </a:p>
        </p:txBody>
      </p:sp>
      <p:pic>
        <p:nvPicPr>
          <p:cNvPr id="4" name="~PP1215.WAV">
            <a:hlinkClick r:id="" action="ppaction://media"/>
          </p:cNvPr>
          <p:cNvPicPr>
            <a:picLocks noRot="1" noChangeAspect="1"/>
          </p:cNvPicPr>
          <p:nvPr>
            <a:wavAudioFile r:embed="rId1" name="~PP1215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1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Conclusion</a:t>
            </a:r>
          </a:p>
        </p:txBody>
      </p:sp>
      <p:sp>
        <p:nvSpPr>
          <p:cNvPr id="4710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 am honored.</a:t>
            </a:r>
          </a:p>
          <a:p>
            <a:r>
              <a:rPr lang="en-US" smtClean="0"/>
              <a:t>My sincere apologies for not being here.</a:t>
            </a:r>
          </a:p>
          <a:p>
            <a:r>
              <a:rPr lang="en-US" smtClean="0"/>
              <a:t>SMS is a good candidate for becoming the core of the calculus of AI</a:t>
            </a:r>
          </a:p>
          <a:p>
            <a:r>
              <a:rPr lang="en-US" smtClean="0"/>
              <a:t>We need to continue to work together</a:t>
            </a:r>
          </a:p>
          <a:p>
            <a:pPr lvl="1"/>
            <a:r>
              <a:rPr lang="en-US" smtClean="0"/>
              <a:t>On theory, implementation and building of knowledge engineering infrastructure</a:t>
            </a:r>
          </a:p>
          <a:p>
            <a:endParaRPr lang="en-US" smtClean="0"/>
          </a:p>
        </p:txBody>
      </p:sp>
      <p:pic>
        <p:nvPicPr>
          <p:cNvPr id="4" name="~PP153.WAV">
            <a:hlinkClick r:id="" action="ppaction://media"/>
          </p:cNvPr>
          <p:cNvPicPr>
            <a:picLocks noRot="1" noChangeAspect="1"/>
          </p:cNvPicPr>
          <p:nvPr>
            <a:wavAudioFile r:embed="rId1" name="~PP153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26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Questions on P-log</a:t>
            </a:r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 guess I can ask Michael to answer those!</a:t>
            </a:r>
          </a:p>
          <a:p>
            <a:r>
              <a:rPr lang="en-US" smtClean="0"/>
              <a:t>Thanks in advance Michael!</a:t>
            </a:r>
          </a:p>
        </p:txBody>
      </p:sp>
      <p:pic>
        <p:nvPicPr>
          <p:cNvPr id="4" name="~PP157.WAV">
            <a:hlinkClick r:id="" action="ppaction://media"/>
          </p:cNvPr>
          <p:cNvPicPr>
            <a:picLocks noRot="1" noChangeAspect="1"/>
          </p:cNvPicPr>
          <p:nvPr>
            <a:wavAudioFile r:embed="rId1" name="~PP157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20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Apologies</a:t>
            </a: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For not being here physically on this special occasion</a:t>
            </a:r>
          </a:p>
          <a:p>
            <a:endParaRPr lang="en-US" smtClean="0"/>
          </a:p>
        </p:txBody>
      </p:sp>
      <p:pic>
        <p:nvPicPr>
          <p:cNvPr id="6" name="~PP3527.WAV">
            <a:hlinkClick r:id="" action="ppaction://media"/>
          </p:cNvPr>
          <p:cNvPicPr>
            <a:picLocks noRot="1" noChangeAspect="1"/>
          </p:cNvPicPr>
          <p:nvPr>
            <a:wavAudioFile r:embed="rId1" name="~PP3527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3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My early history with SMS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62500" lnSpcReduction="20000"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My </a:t>
            </a:r>
            <a:r>
              <a:rPr lang="en-US" dirty="0" err="1" smtClean="0"/>
              <a:t>Ph.D</a:t>
            </a:r>
            <a:r>
              <a:rPr lang="en-US" dirty="0" smtClean="0"/>
              <a:t> during 1987-1991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Finding the “right” semantics of negation in logic programming was an important topic 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Liked the iterated fixed point definition of well-founded semantics, but did not like its “skeptical” nature at that time. </a:t>
            </a:r>
            <a:endParaRPr lang="en-US" dirty="0"/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{ a </a:t>
            </a:r>
            <a:r>
              <a:rPr lang="en-US" dirty="0" smtClean="0">
                <a:sym typeface="Wingdings" pitchFamily="2" charset="2"/>
              </a:rPr>
              <a:t> not b;              b  not a;             p  a;             p b }</a:t>
            </a:r>
            <a:r>
              <a:rPr lang="en-US" dirty="0" smtClean="0"/>
              <a:t> 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Liked the simplicity of stable model semantics definition,  liked its credulous nature, but did not like its treatment of { a </a:t>
            </a:r>
            <a:r>
              <a:rPr lang="en-US" dirty="0" smtClean="0">
                <a:sym typeface="Wingdings" pitchFamily="2" charset="2"/>
              </a:rPr>
              <a:t> ;         p  not p}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sym typeface="Wingdings" pitchFamily="2" charset="2"/>
              </a:rPr>
              <a:t>Developed various extension of well-founded semantics and the stable class semantics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>
                <a:sym typeface="Wingdings" pitchFamily="2" charset="2"/>
              </a:rPr>
              <a:t>Changed my focus after 1991 to </a:t>
            </a:r>
            <a:r>
              <a:rPr lang="en-US" u="sng" dirty="0" smtClean="0">
                <a:sym typeface="Wingdings" pitchFamily="2" charset="2"/>
              </a:rPr>
              <a:t>Knowledge Representation using Stable Model Semantics</a:t>
            </a:r>
            <a:endParaRPr lang="en-US" dirty="0" smtClean="0">
              <a:sym typeface="Wingdings" pitchFamily="2" charset="2"/>
            </a:endParaRP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>
                <a:sym typeface="Wingdings" pitchFamily="2" charset="2"/>
              </a:rPr>
              <a:t>especially the domain of representing and reasoning about actions; and 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>
                <a:sym typeface="Wingdings" pitchFamily="2" charset="2"/>
              </a:rPr>
              <a:t>the approach of provably correct representation.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b="1" dirty="0" smtClean="0">
                <a:solidFill>
                  <a:srgbClr val="FF0000"/>
                </a:solidFill>
                <a:sym typeface="Wingdings" pitchFamily="2" charset="2"/>
              </a:rPr>
              <a:t>Thankful to both Michael and Vladimir for that.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6" name="~PP2388.WAV">
            <a:hlinkClick r:id="" action="ppaction://media"/>
          </p:cNvPr>
          <p:cNvPicPr>
            <a:picLocks noRot="1" noChangeAspect="1"/>
          </p:cNvPicPr>
          <p:nvPr>
            <a:wavAudioFile r:embed="rId1" name="~PP2388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107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Knowledge Representation and SMS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Knowledge Representation and Reasoning is the cornerstone of AI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/>
              <a:t>D</a:t>
            </a:r>
            <a:r>
              <a:rPr lang="en-US" dirty="0" smtClean="0"/>
              <a:t>ictionary meaning of “intelligence”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Even when learning; what does one learn?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From Michael’s Burlington award talk at  University of Texas  at  El Paso: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Developing an appropriate language for KR is as fundamental to AI as Calculus is to Science and Engineering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endParaRPr lang="en-US" dirty="0"/>
          </a:p>
        </p:txBody>
      </p:sp>
      <p:pic>
        <p:nvPicPr>
          <p:cNvPr id="4" name="~PP158.WAV">
            <a:hlinkClick r:id="" action="ppaction://media"/>
          </p:cNvPr>
          <p:cNvPicPr>
            <a:picLocks noRot="1" noChangeAspect="1"/>
          </p:cNvPicPr>
          <p:nvPr>
            <a:wavAudioFile r:embed="rId1" name="~PP158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73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Language for KR</a:t>
            </a: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natural question: In what language do we represent knowledge and what is the basis of reasoning in that language?</a:t>
            </a:r>
          </a:p>
          <a:p>
            <a:pPr lvl="1"/>
            <a:r>
              <a:rPr lang="en-US" smtClean="0"/>
              <a:t>It seems SMS is a good candidate for KR &amp; R</a:t>
            </a:r>
          </a:p>
          <a:p>
            <a:pPr lvl="1"/>
            <a:r>
              <a:rPr lang="en-US" smtClean="0"/>
              <a:t>However, not just SMS, but Knowledge Bases in general have not been as prevalent in AI systems as they should have been</a:t>
            </a:r>
          </a:p>
          <a:p>
            <a:pPr lvl="2"/>
            <a:r>
              <a:rPr lang="en-US" smtClean="0"/>
              <a:t>Why?</a:t>
            </a:r>
          </a:p>
          <a:p>
            <a:endParaRPr lang="en-US" smtClean="0"/>
          </a:p>
        </p:txBody>
      </p:sp>
      <p:pic>
        <p:nvPicPr>
          <p:cNvPr id="4" name="~PP3778.WAV">
            <a:hlinkClick r:id="" action="ppaction://media"/>
          </p:cNvPr>
          <p:cNvPicPr>
            <a:picLocks noRot="1" noChangeAspect="1"/>
          </p:cNvPicPr>
          <p:nvPr>
            <a:wavAudioFile r:embed="rId1" name="~PP3778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67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Why Knowledge based reasoning is not as prevalent in AI systems</a:t>
            </a:r>
            <a:endParaRPr lang="en-US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525963"/>
          </a:xfrm>
        </p:spPr>
        <p:txBody>
          <a:bodyPr/>
          <a:lstStyle/>
          <a:p>
            <a:r>
              <a:rPr lang="en-US" smtClean="0"/>
              <a:t>Developing a knowledge base is currently labor intensive</a:t>
            </a:r>
          </a:p>
          <a:p>
            <a:pPr lvl="1"/>
            <a:r>
              <a:rPr lang="en-US" smtClean="0"/>
              <a:t>Mostly human crafted, and</a:t>
            </a:r>
          </a:p>
          <a:p>
            <a:pPr lvl="1"/>
            <a:r>
              <a:rPr lang="en-US" smtClean="0"/>
              <a:t>without a lot of tools </a:t>
            </a:r>
          </a:p>
          <a:p>
            <a:r>
              <a:rPr lang="en-US" smtClean="0"/>
              <a:t>The language and reasoning systems need some more development</a:t>
            </a:r>
          </a:p>
        </p:txBody>
      </p:sp>
      <p:pic>
        <p:nvPicPr>
          <p:cNvPr id="4" name="~PP760.WAV">
            <a:hlinkClick r:id="" action="ppaction://media"/>
          </p:cNvPr>
          <p:cNvPicPr>
            <a:picLocks noRot="1" noChangeAspect="1"/>
          </p:cNvPicPr>
          <p:nvPr>
            <a:wavAudioFile r:embed="rId1" name="~PP760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29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Making knowledge base building easier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More knowledge engineering  tools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Tools that help in modular development and verification of knowledge modules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Some progress has been made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Knowledge libraries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Some very basic attempts have been made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From Natural language text to knowledge modules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Initial steps</a:t>
            </a:r>
            <a:endParaRPr lang="en-US" dirty="0"/>
          </a:p>
        </p:txBody>
      </p:sp>
      <p:pic>
        <p:nvPicPr>
          <p:cNvPr id="4" name="~PP2168.WAV">
            <a:hlinkClick r:id="" action="ppaction://media"/>
          </p:cNvPr>
          <p:cNvPicPr>
            <a:picLocks noRot="1" noChangeAspect="1"/>
          </p:cNvPicPr>
          <p:nvPr>
            <a:wavAudioFile r:embed="rId1" name="~PP2168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109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Further development of the SMS language and reasoning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10000"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err="1" smtClean="0"/>
              <a:t>Herbrand</a:t>
            </a:r>
            <a:r>
              <a:rPr lang="en-US" dirty="0" smtClean="0"/>
              <a:t> Universe or not?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Marc may touch upon this later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Vladimir, </a:t>
            </a:r>
            <a:r>
              <a:rPr lang="en-US" dirty="0" err="1" smtClean="0"/>
              <a:t>Joohyung</a:t>
            </a:r>
            <a:r>
              <a:rPr lang="en-US" dirty="0"/>
              <a:t> </a:t>
            </a:r>
            <a:r>
              <a:rPr lang="en-US" dirty="0" smtClean="0"/>
              <a:t>are in the conference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Grounding or Not?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Several ongoing works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Combining probabilistic and logical reasoning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One of the reasoning it is needed</a:t>
            </a:r>
          </a:p>
          <a:p>
            <a:pPr lvl="2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Matching learned knowledge with human crafted knowledge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Some work in the past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We are working on it: P-log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dirty="0"/>
          </a:p>
        </p:txBody>
      </p:sp>
      <p:pic>
        <p:nvPicPr>
          <p:cNvPr id="4" name="~PP2455.WAV">
            <a:hlinkClick r:id="" action="ppaction://media"/>
          </p:cNvPr>
          <p:cNvPicPr>
            <a:picLocks noRot="1" noChangeAspect="1"/>
          </p:cNvPicPr>
          <p:nvPr>
            <a:wavAudioFile r:embed="rId1" name="~PP2455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128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P-log </a:t>
            </a:r>
            <a:br>
              <a:rPr lang="en-US" dirty="0" smtClean="0"/>
            </a:br>
            <a:r>
              <a:rPr lang="en-US" sz="4000" dirty="0" smtClean="0"/>
              <a:t>(</a:t>
            </a:r>
            <a:r>
              <a:rPr lang="en-US" sz="4000" dirty="0" err="1" smtClean="0"/>
              <a:t>Baral</a:t>
            </a:r>
            <a:r>
              <a:rPr lang="en-US" sz="4000" dirty="0" smtClean="0"/>
              <a:t>, </a:t>
            </a:r>
            <a:r>
              <a:rPr lang="en-US" sz="4000" dirty="0" err="1" smtClean="0"/>
              <a:t>Gelfond</a:t>
            </a:r>
            <a:r>
              <a:rPr lang="en-US" sz="4000" dirty="0" smtClean="0"/>
              <a:t> and </a:t>
            </a:r>
            <a:r>
              <a:rPr lang="en-US" sz="4000" dirty="0" err="1" smtClean="0"/>
              <a:t>Rushton</a:t>
            </a:r>
            <a:r>
              <a:rPr lang="en-US" sz="4000" dirty="0" smtClean="0"/>
              <a:t> 2004; 2009)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20000"/>
          </a:bodyPr>
          <a:lstStyle/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Early version in LPNMR 2004; An extended version to appear in TPLP 2009</a:t>
            </a:r>
          </a:p>
          <a:p>
            <a:pPr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Some Key issues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Non-</a:t>
            </a:r>
            <a:r>
              <a:rPr lang="en-US" dirty="0" err="1" smtClean="0"/>
              <a:t>monotonicity</a:t>
            </a:r>
            <a:r>
              <a:rPr lang="en-US" dirty="0" smtClean="0"/>
              <a:t> in representing possible worlds</a:t>
            </a:r>
          </a:p>
          <a:p>
            <a:pPr lvl="2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New information may force the </a:t>
            </a:r>
            <a:r>
              <a:rPr lang="en-US" dirty="0" err="1" smtClean="0"/>
              <a:t>reasoner</a:t>
            </a:r>
            <a:r>
              <a:rPr lang="en-US" dirty="0" smtClean="0"/>
              <a:t> to change (not just reduce) its collection of possible worlds.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Having the means to represent knowledge that is often noted “mentally” in many probabilistic formulations</a:t>
            </a:r>
          </a:p>
          <a:p>
            <a:pPr lvl="2" fontAlgn="auto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dirty="0" smtClean="0"/>
              <a:t>Natural and common-sense blending of  common-sense and probabilistic reasoning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r>
              <a:rPr lang="en-US" dirty="0" smtClean="0"/>
              <a:t>Causality and probability</a:t>
            </a:r>
          </a:p>
          <a:p>
            <a:pPr lvl="1" fontAlgn="auto">
              <a:spcAft>
                <a:spcPts val="0"/>
              </a:spcAft>
              <a:buFont typeface="Arial" pitchFamily="34" charset="0"/>
              <a:buChar char="–"/>
              <a:defRPr/>
            </a:pPr>
            <a:endParaRPr lang="en-US" dirty="0"/>
          </a:p>
        </p:txBody>
      </p:sp>
      <p:pic>
        <p:nvPicPr>
          <p:cNvPr id="4" name="~PP1096.WAV">
            <a:hlinkClick r:id="" action="ppaction://media"/>
          </p:cNvPr>
          <p:cNvPicPr>
            <a:picLocks noRot="1" noChangeAspect="1"/>
          </p:cNvPicPr>
          <p:nvPr>
            <a:wavAudioFile r:embed="rId1" name="~PP1096.WAV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8702675" y="6416675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8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1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1509</TotalTime>
  <Words>803</Words>
  <Application>Microsoft Office PowerPoint</Application>
  <PresentationFormat>On-screen Show (4:3)</PresentationFormat>
  <Paragraphs>128</Paragraphs>
  <Slides>18</Slides>
  <Notes>18</Notes>
  <HiddenSlides>0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Design Template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Arial</vt:lpstr>
      <vt:lpstr>Wingdings</vt:lpstr>
      <vt:lpstr>Times New Roman</vt:lpstr>
      <vt:lpstr>Symbol</vt:lpstr>
      <vt:lpstr>Office Theme</vt:lpstr>
      <vt:lpstr>Using answer set programming for knowledge representation and reasoning: future directions</vt:lpstr>
      <vt:lpstr>Apologies</vt:lpstr>
      <vt:lpstr>My early history with SMS</vt:lpstr>
      <vt:lpstr>Knowledge Representation and SMS</vt:lpstr>
      <vt:lpstr>Language for KR</vt:lpstr>
      <vt:lpstr>Why Knowledge based reasoning is not as prevalent in AI systems</vt:lpstr>
      <vt:lpstr>Making knowledge base building easier</vt:lpstr>
      <vt:lpstr>Further development of the SMS language and reasoning systems</vt:lpstr>
      <vt:lpstr>P-log  (Baral, Gelfond and Rushton 2004; 2009)</vt:lpstr>
      <vt:lpstr>Possible worlds</vt:lpstr>
      <vt:lpstr>Monty Hall problem: 3 doors</vt:lpstr>
      <vt:lpstr>I pick door one.</vt:lpstr>
      <vt:lpstr>After I pick door 1 …</vt:lpstr>
      <vt:lpstr>The Monty Hall problem and non-trivial conditioning</vt:lpstr>
      <vt:lpstr>Representing the Monty Hall problem in P-log. </vt:lpstr>
      <vt:lpstr>P-log and KR </vt:lpstr>
      <vt:lpstr>Conclusion</vt:lpstr>
      <vt:lpstr>Questions on P-log</vt:lpstr>
    </vt:vector>
  </TitlesOfParts>
  <Company> 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answer set programming for knowledge representation and reasoning: future directions</dc:title>
  <dc:creator> </dc:creator>
  <cp:lastModifiedBy>Joohyung Lee</cp:lastModifiedBy>
  <cp:revision>38</cp:revision>
  <dcterms:created xsi:type="dcterms:W3CDTF">2008-12-07T17:10:16Z</dcterms:created>
  <dcterms:modified xsi:type="dcterms:W3CDTF">2009-01-20T18:10:32Z</dcterms:modified>
</cp:coreProperties>
</file>